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2"/>
  </p:notesMasterIdLst>
  <p:handoutMasterIdLst>
    <p:handoutMasterId r:id="rId333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969" r:id="rId81"/>
    <p:sldId id="618" r:id="rId82"/>
    <p:sldId id="619" r:id="rId83"/>
    <p:sldId id="620" r:id="rId84"/>
    <p:sldId id="621" r:id="rId85"/>
    <p:sldId id="617" r:id="rId86"/>
    <p:sldId id="839" r:id="rId87"/>
    <p:sldId id="840" r:id="rId88"/>
    <p:sldId id="482" r:id="rId89"/>
    <p:sldId id="51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841" r:id="rId100"/>
    <p:sldId id="842" r:id="rId101"/>
    <p:sldId id="631" r:id="rId102"/>
    <p:sldId id="844" r:id="rId103"/>
    <p:sldId id="845" r:id="rId104"/>
    <p:sldId id="843" r:id="rId105"/>
    <p:sldId id="632" r:id="rId106"/>
    <p:sldId id="633" r:id="rId107"/>
    <p:sldId id="634" r:id="rId108"/>
    <p:sldId id="635" r:id="rId109"/>
    <p:sldId id="636" r:id="rId110"/>
    <p:sldId id="637" r:id="rId111"/>
    <p:sldId id="638" r:id="rId112"/>
    <p:sldId id="639" r:id="rId113"/>
    <p:sldId id="640" r:id="rId114"/>
    <p:sldId id="641" r:id="rId115"/>
    <p:sldId id="642" r:id="rId116"/>
    <p:sldId id="391" r:id="rId117"/>
    <p:sldId id="847" r:id="rId118"/>
    <p:sldId id="848" r:id="rId119"/>
    <p:sldId id="849" r:id="rId120"/>
    <p:sldId id="851" r:id="rId121"/>
    <p:sldId id="852" r:id="rId122"/>
    <p:sldId id="853" r:id="rId123"/>
    <p:sldId id="854" r:id="rId124"/>
    <p:sldId id="855" r:id="rId125"/>
    <p:sldId id="846" r:id="rId126"/>
    <p:sldId id="392" r:id="rId127"/>
    <p:sldId id="393" r:id="rId128"/>
    <p:sldId id="394" r:id="rId129"/>
    <p:sldId id="395" r:id="rId130"/>
    <p:sldId id="396" r:id="rId131"/>
    <p:sldId id="398" r:id="rId132"/>
    <p:sldId id="397" r:id="rId133"/>
    <p:sldId id="643" r:id="rId134"/>
    <p:sldId id="874" r:id="rId135"/>
    <p:sldId id="875" r:id="rId136"/>
    <p:sldId id="876" r:id="rId137"/>
    <p:sldId id="877" r:id="rId138"/>
    <p:sldId id="878" r:id="rId139"/>
    <p:sldId id="879" r:id="rId140"/>
    <p:sldId id="880" r:id="rId141"/>
    <p:sldId id="882" r:id="rId142"/>
    <p:sldId id="856" r:id="rId143"/>
    <p:sldId id="971" r:id="rId144"/>
    <p:sldId id="973" r:id="rId145"/>
    <p:sldId id="974" r:id="rId146"/>
    <p:sldId id="975" r:id="rId147"/>
    <p:sldId id="976" r:id="rId148"/>
    <p:sldId id="977" r:id="rId149"/>
    <p:sldId id="972" r:id="rId150"/>
    <p:sldId id="978" r:id="rId151"/>
    <p:sldId id="979" r:id="rId152"/>
    <p:sldId id="990" r:id="rId153"/>
    <p:sldId id="991" r:id="rId154"/>
    <p:sldId id="992" r:id="rId155"/>
    <p:sldId id="993" r:id="rId156"/>
    <p:sldId id="994" r:id="rId157"/>
    <p:sldId id="930" r:id="rId158"/>
    <p:sldId id="931" r:id="rId159"/>
    <p:sldId id="932" r:id="rId160"/>
    <p:sldId id="933" r:id="rId161"/>
    <p:sldId id="934" r:id="rId162"/>
    <p:sldId id="935" r:id="rId163"/>
    <p:sldId id="937" r:id="rId164"/>
    <p:sldId id="938" r:id="rId165"/>
    <p:sldId id="939" r:id="rId166"/>
    <p:sldId id="940" r:id="rId167"/>
    <p:sldId id="941" r:id="rId168"/>
    <p:sldId id="942" r:id="rId169"/>
    <p:sldId id="995" r:id="rId170"/>
    <p:sldId id="996" r:id="rId171"/>
    <p:sldId id="997" r:id="rId172"/>
    <p:sldId id="998" r:id="rId173"/>
    <p:sldId id="999" r:id="rId174"/>
    <p:sldId id="1000" r:id="rId175"/>
    <p:sldId id="1001" r:id="rId176"/>
    <p:sldId id="1002" r:id="rId177"/>
    <p:sldId id="1003" r:id="rId178"/>
    <p:sldId id="1004" r:id="rId179"/>
    <p:sldId id="970" r:id="rId180"/>
    <p:sldId id="860" r:id="rId181"/>
    <p:sldId id="861" r:id="rId182"/>
    <p:sldId id="863" r:id="rId183"/>
    <p:sldId id="864" r:id="rId184"/>
    <p:sldId id="865" r:id="rId185"/>
    <p:sldId id="866" r:id="rId186"/>
    <p:sldId id="867" r:id="rId187"/>
    <p:sldId id="868" r:id="rId188"/>
    <p:sldId id="869" r:id="rId189"/>
    <p:sldId id="862" r:id="rId190"/>
    <p:sldId id="870" r:id="rId191"/>
    <p:sldId id="873" r:id="rId192"/>
    <p:sldId id="883" r:id="rId193"/>
    <p:sldId id="383" r:id="rId194"/>
    <p:sldId id="389" r:id="rId195"/>
    <p:sldId id="379" r:id="rId196"/>
    <p:sldId id="380" r:id="rId197"/>
    <p:sldId id="908" r:id="rId198"/>
    <p:sldId id="909" r:id="rId199"/>
    <p:sldId id="910" r:id="rId200"/>
    <p:sldId id="385" r:id="rId201"/>
    <p:sldId id="912" r:id="rId202"/>
    <p:sldId id="384" r:id="rId203"/>
    <p:sldId id="388" r:id="rId204"/>
    <p:sldId id="382" r:id="rId205"/>
    <p:sldId id="884" r:id="rId206"/>
    <p:sldId id="911" r:id="rId207"/>
    <p:sldId id="906" r:id="rId208"/>
    <p:sldId id="913" r:id="rId209"/>
    <p:sldId id="893" r:id="rId210"/>
    <p:sldId id="894" r:id="rId211"/>
    <p:sldId id="895" r:id="rId212"/>
    <p:sldId id="644" r:id="rId213"/>
    <p:sldId id="646" r:id="rId214"/>
    <p:sldId id="651" r:id="rId215"/>
    <p:sldId id="663" r:id="rId216"/>
    <p:sldId id="664" r:id="rId217"/>
    <p:sldId id="665" r:id="rId218"/>
    <p:sldId id="652" r:id="rId219"/>
    <p:sldId id="653" r:id="rId220"/>
    <p:sldId id="889" r:id="rId221"/>
    <p:sldId id="890" r:id="rId222"/>
    <p:sldId id="891" r:id="rId223"/>
    <p:sldId id="892" r:id="rId224"/>
    <p:sldId id="667" r:id="rId225"/>
    <p:sldId id="650" r:id="rId226"/>
    <p:sldId id="669" r:id="rId227"/>
    <p:sldId id="675" r:id="rId228"/>
    <p:sldId id="676" r:id="rId229"/>
    <p:sldId id="677" r:id="rId230"/>
    <p:sldId id="685" r:id="rId231"/>
    <p:sldId id="694" r:id="rId232"/>
    <p:sldId id="695" r:id="rId233"/>
    <p:sldId id="672" r:id="rId234"/>
    <p:sldId id="689" r:id="rId235"/>
    <p:sldId id="687" r:id="rId236"/>
    <p:sldId id="696" r:id="rId237"/>
    <p:sldId id="697" r:id="rId238"/>
    <p:sldId id="684" r:id="rId239"/>
    <p:sldId id="698" r:id="rId240"/>
    <p:sldId id="699" r:id="rId241"/>
    <p:sldId id="886" r:id="rId242"/>
    <p:sldId id="968" r:id="rId243"/>
    <p:sldId id="887" r:id="rId244"/>
    <p:sldId id="888" r:id="rId245"/>
    <p:sldId id="905" r:id="rId246"/>
    <p:sldId id="904" r:id="rId247"/>
    <p:sldId id="800" r:id="rId248"/>
    <p:sldId id="801" r:id="rId249"/>
    <p:sldId id="802" r:id="rId250"/>
    <p:sldId id="806" r:id="rId251"/>
    <p:sldId id="807" r:id="rId252"/>
    <p:sldId id="808" r:id="rId253"/>
    <p:sldId id="809" r:id="rId254"/>
    <p:sldId id="810" r:id="rId255"/>
    <p:sldId id="920" r:id="rId256"/>
    <p:sldId id="811" r:id="rId257"/>
    <p:sldId id="832" r:id="rId258"/>
    <p:sldId id="833" r:id="rId259"/>
    <p:sldId id="834" r:id="rId260"/>
    <p:sldId id="835" r:id="rId261"/>
    <p:sldId id="836" r:id="rId262"/>
    <p:sldId id="837" r:id="rId263"/>
    <p:sldId id="812" r:id="rId264"/>
    <p:sldId id="813" r:id="rId265"/>
    <p:sldId id="814" r:id="rId266"/>
    <p:sldId id="815" r:id="rId267"/>
    <p:sldId id="816" r:id="rId268"/>
    <p:sldId id="922" r:id="rId269"/>
    <p:sldId id="927" r:id="rId270"/>
    <p:sldId id="923" r:id="rId271"/>
    <p:sldId id="924" r:id="rId272"/>
    <p:sldId id="925" r:id="rId273"/>
    <p:sldId id="926" r:id="rId274"/>
    <p:sldId id="928" r:id="rId275"/>
    <p:sldId id="929" r:id="rId276"/>
    <p:sldId id="943" r:id="rId277"/>
    <p:sldId id="944" r:id="rId278"/>
    <p:sldId id="945" r:id="rId279"/>
    <p:sldId id="946" r:id="rId280"/>
    <p:sldId id="947" r:id="rId281"/>
    <p:sldId id="948" r:id="rId282"/>
    <p:sldId id="949" r:id="rId283"/>
    <p:sldId id="950" r:id="rId284"/>
    <p:sldId id="951" r:id="rId285"/>
    <p:sldId id="952" r:id="rId286"/>
    <p:sldId id="955" r:id="rId287"/>
    <p:sldId id="954" r:id="rId288"/>
    <p:sldId id="957" r:id="rId289"/>
    <p:sldId id="823" r:id="rId290"/>
    <p:sldId id="824" r:id="rId291"/>
    <p:sldId id="825" r:id="rId292"/>
    <p:sldId id="916" r:id="rId293"/>
    <p:sldId id="915" r:id="rId294"/>
    <p:sldId id="828" r:id="rId295"/>
    <p:sldId id="829" r:id="rId296"/>
    <p:sldId id="830" r:id="rId297"/>
    <p:sldId id="831" r:id="rId298"/>
    <p:sldId id="701" r:id="rId299"/>
    <p:sldId id="702" r:id="rId300"/>
    <p:sldId id="703" r:id="rId301"/>
    <p:sldId id="704" r:id="rId302"/>
    <p:sldId id="705" r:id="rId303"/>
    <p:sldId id="706" r:id="rId304"/>
    <p:sldId id="914" r:id="rId305"/>
    <p:sldId id="713" r:id="rId306"/>
    <p:sldId id="712" r:id="rId307"/>
    <p:sldId id="716" r:id="rId308"/>
    <p:sldId id="673" r:id="rId309"/>
    <p:sldId id="707" r:id="rId310"/>
    <p:sldId id="674" r:id="rId311"/>
    <p:sldId id="711" r:id="rId312"/>
    <p:sldId id="708" r:id="rId313"/>
    <p:sldId id="709" r:id="rId314"/>
    <p:sldId id="710" r:id="rId315"/>
    <p:sldId id="715" r:id="rId316"/>
    <p:sldId id="714" r:id="rId317"/>
    <p:sldId id="734" r:id="rId318"/>
    <p:sldId id="732" r:id="rId319"/>
    <p:sldId id="735" r:id="rId320"/>
    <p:sldId id="921" r:id="rId321"/>
    <p:sldId id="958" r:id="rId322"/>
    <p:sldId id="964" r:id="rId323"/>
    <p:sldId id="961" r:id="rId324"/>
    <p:sldId id="962" r:id="rId325"/>
    <p:sldId id="963" r:id="rId326"/>
    <p:sldId id="967" r:id="rId327"/>
    <p:sldId id="966" r:id="rId328"/>
    <p:sldId id="965" r:id="rId329"/>
    <p:sldId id="902" r:id="rId330"/>
    <p:sldId id="903" r:id="rId3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95" autoAdjust="0"/>
    <p:restoredTop sz="86772"/>
  </p:normalViewPr>
  <p:slideViewPr>
    <p:cSldViewPr snapToGrid="0" snapToObjects="1" showGuides="1">
      <p:cViewPr varScale="1">
        <p:scale>
          <a:sx n="78" d="100"/>
          <a:sy n="78" d="100"/>
        </p:scale>
        <p:origin x="1992" y="16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1" d="100"/>
          <a:sy n="61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viewProps" Target="viewProps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tableStyles" Target="tableStyles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notesMaster" Target="notesMasters/notesMaster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handoutMaster" Target="handoutMasters/handoutMaster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theme" Target="theme/theme1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2022. 3. 17.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2022. 3. 17.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468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894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030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317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1" y="839682"/>
            <a:ext cx="7886700" cy="646331"/>
          </a:xfrm>
        </p:spPr>
        <p:txBody>
          <a:bodyPr>
            <a:noAutofit/>
          </a:bodyPr>
          <a:lstStyle>
            <a:lvl1pPr>
              <a:defRPr sz="3046" spc="-55" baseline="0"/>
            </a:lvl1pPr>
          </a:lstStyle>
          <a:p>
            <a:r>
              <a:rPr kumimoji="0" lang="ko-KR" altLang="en-US" sz="2769" b="1" i="0" u="none" strike="noStrike" kern="0" cap="none" spc="-69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2769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8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692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70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1" y="839682"/>
            <a:ext cx="7886700" cy="646331"/>
          </a:xfrm>
        </p:spPr>
        <p:txBody>
          <a:bodyPr>
            <a:noAutofit/>
          </a:bodyPr>
          <a:lstStyle>
            <a:lvl1pPr>
              <a:defRPr sz="3046" spc="-55" baseline="0"/>
            </a:lvl1pPr>
          </a:lstStyle>
          <a:p>
            <a:r>
              <a:rPr kumimoji="0" lang="ko-KR" altLang="en-US" sz="2769" b="1" i="0" u="none" strike="noStrike" kern="0" cap="none" spc="-69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2769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8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692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clova.ai/voice" TargetMode="External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tif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tiff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tiff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tiff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1.png"/><Relationship Id="rId5" Type="http://schemas.openxmlformats.org/officeDocument/2006/relationships/image" Target="../media/image128.png"/><Relationship Id="rId10" Type="http://schemas.openxmlformats.org/officeDocument/2006/relationships/image" Target="../media/image1180.png"/><Relationship Id="rId4" Type="http://schemas.openxmlformats.org/officeDocument/2006/relationships/image" Target="../media/image127.png"/><Relationship Id="rId9" Type="http://schemas.openxmlformats.org/officeDocument/2006/relationships/image" Target="../media/image11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iff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iff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iff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iff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5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53.tiff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accent6">
                    <a:lumMod val="50000"/>
                  </a:schemeClr>
                </a:solidFill>
              </a:rPr>
              <a:t>2022/04/01</a:t>
            </a:r>
            <a:endParaRPr kumimoji="1"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err="1">
                <a:solidFill>
                  <a:schemeClr val="tx1">
                    <a:lumMod val="95000"/>
                  </a:schemeClr>
                </a:solidFill>
              </a:rPr>
              <a:t>딥러닝</a:t>
            </a:r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 err="1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 Out</a:t>
            </a:r>
          </a:p>
          <a:p>
            <a:r>
              <a:rPr kumimoji="1" lang="en-US" altLang="ko-KR" dirty="0"/>
              <a:t>Batch Normalization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데이터 종류와 작업 종류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속성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순차열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영상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자연어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음성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가지 데이터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46480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2</a:t>
            </a:r>
            <a:r>
              <a:rPr kumimoji="1" lang="ko-KR" altLang="en-US" sz="2000" dirty="0"/>
              <a:t>차원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각 줄이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개의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각 컬럼이 속성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다른 이름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정형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엑셀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grid </a:t>
            </a:r>
            <a:r>
              <a:rPr kumimoji="1" lang="ko-KR" altLang="en-US" sz="2000" dirty="0"/>
              <a:t>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디비 데이터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기존 방법으로 많이 다루던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속성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3247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시계열 혹은 공계열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같은 시간 간격 혹은 같은 거리 간격으로 데이터를 센서링한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예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주가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날씨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시간별 사용량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MRI</a:t>
            </a:r>
            <a:r>
              <a:rPr kumimoji="1" lang="ko-KR" altLang="en-US" sz="2000" dirty="0"/>
              <a:t>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센서링한 데이터의 종류에 따라 차원이 달라진다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순차열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3167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일반적으로 </a:t>
            </a:r>
            <a:r>
              <a:rPr kumimoji="1" lang="en-US" altLang="ko-KR" sz="2000" dirty="0"/>
              <a:t>3</a:t>
            </a:r>
            <a:r>
              <a:rPr kumimoji="1" lang="ko-KR" altLang="en-US" sz="2000" dirty="0"/>
              <a:t>차원 데이터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가로</a:t>
            </a:r>
            <a:r>
              <a:rPr kumimoji="1" lang="en-US" altLang="ko-KR" sz="2000" dirty="0"/>
              <a:t>x</a:t>
            </a:r>
            <a:r>
              <a:rPr kumimoji="1" lang="ko-KR" altLang="en-US" sz="2000" dirty="0"/>
              <a:t>세로</a:t>
            </a:r>
            <a:r>
              <a:rPr kumimoji="1" lang="en-US" altLang="ko-KR" sz="2000" dirty="0"/>
              <a:t>xRGB</a:t>
            </a:r>
            <a:r>
              <a:rPr kumimoji="1" lang="ko-KR" altLang="en-US" sz="2000" dirty="0"/>
              <a:t>채널</a:t>
            </a:r>
            <a:r>
              <a:rPr kumimoji="1" lang="en-US" altLang="ko-KR" sz="2000" dirty="0"/>
              <a:t>)</a:t>
            </a:r>
          </a:p>
          <a:p>
            <a:r>
              <a:rPr kumimoji="1" lang="ko-KR" altLang="en-US" sz="2000" dirty="0"/>
              <a:t>모니터를 통해 보여지는 데이터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9497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글자로 표현되는 언어 데이터</a:t>
            </a:r>
            <a:endParaRPr kumimoji="1" lang="en-US" altLang="ko-KR" sz="2000" dirty="0"/>
          </a:p>
          <a:p>
            <a:r>
              <a:rPr kumimoji="1" lang="ko-KR" altLang="en-US" sz="2000" dirty="0"/>
              <a:t>근본적으로 하나의 어휘가 하나의 클래스</a:t>
            </a:r>
            <a:endParaRPr kumimoji="1" lang="en-US" altLang="ko-KR" sz="2000" dirty="0"/>
          </a:p>
          <a:p>
            <a:r>
              <a:rPr kumimoji="1" lang="ko-KR" altLang="en-US" sz="2000" dirty="0"/>
              <a:t>수많은 어휘를 처리하기 위해 임베딩이 필요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연속된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대량을 데이터 처리 필요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자연어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1715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순차열 데이터의 하나</a:t>
            </a:r>
            <a:endParaRPr kumimoji="1" lang="en-US" altLang="ko-KR" sz="2000" dirty="0"/>
          </a:p>
          <a:p>
            <a:r>
              <a:rPr kumimoji="1" lang="ko-KR" altLang="en-US" sz="2000" dirty="0"/>
              <a:t>음성을 문자열로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문자열을 음성으로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문자열로 인식된 후에는 자연어 데이터로 처리한다</a:t>
            </a:r>
            <a:r>
              <a:rPr kumimoji="1" lang="en-US" altLang="ko-KR" sz="2000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음성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0076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sz="2000" dirty="0"/>
              <a:t>일반적인 작업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회귀 </a:t>
            </a:r>
            <a:r>
              <a:rPr kumimoji="1" lang="en-US" altLang="ko-KR" sz="1700" dirty="0"/>
              <a:t>:</a:t>
            </a:r>
            <a:r>
              <a:rPr kumimoji="1" lang="ko-KR" altLang="en-US" sz="1700" dirty="0"/>
              <a:t> 일반 적인 값을 예측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</a:t>
            </a:r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나이</a:t>
            </a:r>
            <a:endParaRPr kumimoji="1" lang="en-US" altLang="ko-KR" dirty="0"/>
          </a:p>
          <a:p>
            <a:pPr lvl="1"/>
            <a:r>
              <a:rPr kumimoji="1" lang="ko-KR" altLang="en-US" sz="1700" dirty="0"/>
              <a:t>분류 </a:t>
            </a:r>
            <a:r>
              <a:rPr kumimoji="1" lang="en-US" altLang="ko-KR" sz="1700" dirty="0"/>
              <a:t>:</a:t>
            </a:r>
            <a:r>
              <a:rPr kumimoji="1" lang="ko-KR" altLang="en-US" sz="1700" dirty="0"/>
              <a:t> 카테고리를 예측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예</a:t>
            </a:r>
            <a:r>
              <a:rPr kumimoji="1" lang="en-US" altLang="ko-KR" sz="1700" dirty="0"/>
              <a:t>)</a:t>
            </a:r>
            <a:r>
              <a:rPr kumimoji="1" lang="ko-KR" altLang="en-US" sz="1700" dirty="0"/>
              <a:t> 색깔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남여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질병 유무</a:t>
            </a:r>
            <a:endParaRPr kumimoji="1" lang="en-US" altLang="ko-KR" sz="17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데이터 종류에 따른 문제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영상</a:t>
            </a:r>
            <a:endParaRPr kumimoji="1" lang="en-US" altLang="ko-KR" sz="1700" dirty="0"/>
          </a:p>
          <a:p>
            <a:pPr lvl="2"/>
            <a:r>
              <a:rPr kumimoji="1" lang="ko-KR" altLang="en-US" sz="1400" dirty="0"/>
              <a:t>영상 분할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물체 탐지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스타일 변환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해상도 증대</a:t>
            </a:r>
            <a:endParaRPr kumimoji="1" lang="en-US" altLang="ko-KR" sz="1400" dirty="0"/>
          </a:p>
          <a:p>
            <a:pPr lvl="1"/>
            <a:r>
              <a:rPr kumimoji="1" lang="ko-KR" altLang="en-US" sz="1700" dirty="0"/>
              <a:t>자연어</a:t>
            </a:r>
            <a:endParaRPr kumimoji="1" lang="en-US" altLang="ko-KR" sz="1700" dirty="0"/>
          </a:p>
          <a:p>
            <a:pPr lvl="2"/>
            <a:r>
              <a:rPr kumimoji="1" lang="en-US" altLang="ko-KR" sz="1400" dirty="0"/>
              <a:t>QnA, </a:t>
            </a:r>
            <a:r>
              <a:rPr kumimoji="1" lang="ko-KR" altLang="en-US" sz="1400" dirty="0"/>
              <a:t>요약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번역</a:t>
            </a:r>
            <a:endParaRPr kumimoji="1" lang="en-US" altLang="ko-KR" sz="1400" dirty="0"/>
          </a:p>
          <a:p>
            <a:pPr lvl="1"/>
            <a:r>
              <a:rPr kumimoji="1" lang="ko-KR" altLang="en-US" sz="1700" dirty="0"/>
              <a:t>음성</a:t>
            </a:r>
            <a:endParaRPr kumimoji="1" lang="en-US" altLang="ko-KR" sz="1700" dirty="0"/>
          </a:p>
          <a:p>
            <a:pPr lvl="2"/>
            <a:r>
              <a:rPr kumimoji="1" lang="en-US" altLang="ko-KR" sz="1400" dirty="0"/>
              <a:t>STT(Speech to Text), TTS(Text to Speech)</a:t>
            </a:r>
          </a:p>
          <a:p>
            <a:pPr marL="685800" lvl="2" indent="0">
              <a:buNone/>
            </a:pPr>
            <a:endParaRPr kumimoji="1" lang="en-US" altLang="ko-KR" sz="1400" dirty="0"/>
          </a:p>
          <a:p>
            <a:r>
              <a:rPr kumimoji="1" lang="ko-KR" altLang="en-US" sz="2000" dirty="0"/>
              <a:t>데이터 종류에 무관한</a:t>
            </a:r>
            <a:endParaRPr kumimoji="1" lang="en-US" altLang="ko-KR" sz="2000" dirty="0"/>
          </a:p>
          <a:p>
            <a:pPr lvl="1"/>
            <a:r>
              <a:rPr kumimoji="1" lang="ko-KR" altLang="en-US" sz="1700" dirty="0"/>
              <a:t>노이즈 제거</a:t>
            </a:r>
            <a:endParaRPr kumimoji="1" lang="en-US" altLang="ko-KR" sz="1700" dirty="0"/>
          </a:p>
          <a:p>
            <a:pPr lvl="1"/>
            <a:r>
              <a:rPr kumimoji="1" lang="ko-KR" altLang="en-US" sz="1700" dirty="0"/>
              <a:t>이상 탐지</a:t>
            </a:r>
            <a:endParaRPr kumimoji="1" lang="en-US" altLang="ko-KR" sz="17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문제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67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데이터 전처리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5526839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결측치 처리</a:t>
            </a:r>
            <a:endParaRPr kumimoji="1" lang="en-US" altLang="ko-KR" sz="2000" dirty="0"/>
          </a:p>
          <a:p>
            <a:r>
              <a:rPr kumimoji="1" lang="ko-KR" altLang="en-US" sz="2000" dirty="0"/>
              <a:t>이상치 처리</a:t>
            </a:r>
            <a:endParaRPr kumimoji="1" lang="en-US" altLang="ko-KR" sz="2000" dirty="0"/>
          </a:p>
          <a:p>
            <a:r>
              <a:rPr kumimoji="1" lang="ko-KR" altLang="en-US" sz="2000" dirty="0"/>
              <a:t>카테고리성 데이터 인코딩</a:t>
            </a:r>
            <a:endParaRPr kumimoji="1" lang="en-US" altLang="ko-KR" sz="2000" dirty="0"/>
          </a:p>
          <a:p>
            <a:r>
              <a:rPr kumimoji="1" lang="ko-KR" altLang="en-US" sz="2000" dirty="0"/>
              <a:t>정규화</a:t>
            </a:r>
            <a:endParaRPr kumimoji="1"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필수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4033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누락된 값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이상한 값을 처리</a:t>
            </a:r>
            <a:endParaRPr kumimoji="1" lang="en-US" altLang="ko-KR" sz="2000" dirty="0"/>
          </a:p>
          <a:p>
            <a:pPr lvl="1"/>
            <a:r>
              <a:rPr kumimoji="1" lang="ko-KR" altLang="en-US" sz="1600" dirty="0"/>
              <a:t>예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몸무게 값인데 음수 값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혹은 </a:t>
            </a:r>
            <a:r>
              <a:rPr kumimoji="1" lang="en-US" altLang="ko-KR" sz="1600" dirty="0"/>
              <a:t>1000</a:t>
            </a:r>
            <a:r>
              <a:rPr kumimoji="1" lang="ko-KR" altLang="en-US" sz="1600" dirty="0"/>
              <a:t> 같은</a:t>
            </a:r>
            <a:endParaRPr kumimoji="1" lang="en-US" altLang="ko-KR" sz="1600" dirty="0"/>
          </a:p>
          <a:p>
            <a:r>
              <a:rPr kumimoji="1" lang="ko-KR" altLang="en-US" sz="2000" dirty="0"/>
              <a:t>상황에 맞는 적당한 값으로 처리한다</a:t>
            </a:r>
            <a:r>
              <a:rPr kumimoji="1" lang="en-US" altLang="ko-KR" sz="2000" dirty="0"/>
              <a:t>.</a:t>
            </a:r>
          </a:p>
          <a:p>
            <a:pPr lvl="1"/>
            <a:r>
              <a:rPr kumimoji="1" lang="ko-KR" altLang="en-US" sz="1600" dirty="0"/>
              <a:t>초기값 </a:t>
            </a:r>
            <a:r>
              <a:rPr kumimoji="1" lang="en-US" altLang="ko-KR" sz="1600" dirty="0"/>
              <a:t>0,</a:t>
            </a:r>
            <a:r>
              <a:rPr kumimoji="1" lang="ko-KR" altLang="en-US" sz="1600" dirty="0"/>
              <a:t> 평균값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바로 앞의 값</a:t>
            </a:r>
            <a:endParaRPr kumimoji="1" lang="en-US" altLang="ko-KR" sz="1600" dirty="0"/>
          </a:p>
          <a:p>
            <a:pPr lvl="1"/>
            <a:r>
              <a:rPr kumimoji="1" lang="ko-KR" altLang="en-US" sz="1600" dirty="0"/>
              <a:t>도메인 전문간의 조언에 따라 특정 값으로</a:t>
            </a:r>
            <a:endParaRPr kumimoji="1"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결측치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이상치 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420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머신러닝은 기반적으로 숫자를 다룬다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‘</a:t>
            </a:r>
            <a:r>
              <a:rPr kumimoji="1" lang="ko-KR" altLang="en-US" sz="2000" dirty="0"/>
              <a:t>남</a:t>
            </a:r>
            <a:r>
              <a:rPr kumimoji="1" lang="en-US" altLang="ko-KR" sz="2000" dirty="0"/>
              <a:t>’,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여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같은 카테고리 값을 </a:t>
            </a:r>
            <a:r>
              <a:rPr kumimoji="1" lang="en-US" altLang="ko-KR" sz="2000" dirty="0"/>
              <a:t>0,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과 같은 숫자로</a:t>
            </a:r>
            <a:endParaRPr kumimoji="1"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카테고리성 값을 인코딩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9352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0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~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의 값으로 혹은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에 가까운 값으로 값의 범위를 변환한다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normalization : 0 ~ 1</a:t>
            </a:r>
            <a:r>
              <a:rPr kumimoji="1" lang="ko-KR" altLang="en-US" sz="2000" dirty="0"/>
              <a:t>로 변환</a:t>
            </a:r>
            <a:endParaRPr kumimoji="1" lang="en-US" altLang="ko-KR" sz="2000" dirty="0"/>
          </a:p>
          <a:p>
            <a:r>
              <a:rPr kumimoji="1" lang="en-US" altLang="ko-KR" sz="2000" dirty="0"/>
              <a:t>standardization : </a:t>
            </a:r>
            <a:r>
              <a:rPr kumimoji="1" lang="ko-KR" altLang="en-US" sz="2000" dirty="0"/>
              <a:t>평균을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으로 분산을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이되게끔 변환</a:t>
            </a:r>
            <a:endParaRPr kumimoji="1" lang="en-US" altLang="ko-KR" sz="2000" dirty="0"/>
          </a:p>
          <a:p>
            <a:r>
              <a:rPr kumimoji="1" lang="ko-KR" altLang="en-US" sz="2000" dirty="0"/>
              <a:t>학습 속도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수렴 속도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에 영향을 준다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정규화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3970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기본 작업과 활용 작업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31214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작업들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B209BA-831C-284C-8861-6585C00F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ore-KR" altLang="en-US"/>
              <a:t>기본</a:t>
            </a:r>
            <a:r>
              <a:rPr lang="ko-KR" altLang="en-US"/>
              <a:t> 작업</a:t>
            </a:r>
            <a:endParaRPr lang="en-US" altLang="ko-KR"/>
          </a:p>
          <a:p>
            <a:pPr lvl="1"/>
            <a:r>
              <a:rPr lang="ko-KR" altLang="en-US"/>
              <a:t>회귀</a:t>
            </a:r>
            <a:endParaRPr lang="en-US" altLang="ko-KR"/>
          </a:p>
          <a:p>
            <a:pPr lvl="1"/>
            <a:r>
              <a:rPr lang="ko-KR" altLang="en-US"/>
              <a:t>분류</a:t>
            </a:r>
            <a:endParaRPr lang="en-US" altLang="ko-KR"/>
          </a:p>
          <a:p>
            <a:r>
              <a:rPr lang="ko-KR" altLang="en-US"/>
              <a:t>기타 작업</a:t>
            </a:r>
            <a:endParaRPr lang="en-US" altLang="ko-KR"/>
          </a:p>
          <a:p>
            <a:pPr lvl="1"/>
            <a:r>
              <a:rPr lang="ko-KR" altLang="en-US"/>
              <a:t>물체 탐지</a:t>
            </a:r>
            <a:endParaRPr lang="en-US" altLang="ko-KR"/>
          </a:p>
          <a:p>
            <a:pPr lvl="1"/>
            <a:r>
              <a:rPr lang="ko-KR" altLang="en-US"/>
              <a:t>감정 인식</a:t>
            </a:r>
            <a:endParaRPr lang="en-US" altLang="ko-KR"/>
          </a:p>
          <a:p>
            <a:pPr lvl="1"/>
            <a:r>
              <a:rPr lang="ko-KR" altLang="en-US"/>
              <a:t>음성 인식</a:t>
            </a:r>
            <a:r>
              <a:rPr lang="en-US" altLang="ko-KR"/>
              <a:t>/</a:t>
            </a:r>
            <a:r>
              <a:rPr lang="ko-KR" altLang="en-US"/>
              <a:t>음성 합성</a:t>
            </a:r>
            <a:endParaRPr lang="en-US" altLang="ko-KR"/>
          </a:p>
          <a:p>
            <a:pPr lvl="1"/>
            <a:r>
              <a:rPr lang="ko-KR" altLang="en-US"/>
              <a:t>스타일 변환</a:t>
            </a:r>
            <a:endParaRPr lang="en-US" altLang="ko-KR"/>
          </a:p>
          <a:p>
            <a:pPr lvl="1"/>
            <a:r>
              <a:rPr lang="ko-KR" altLang="en-US"/>
              <a:t>해상도 증대</a:t>
            </a:r>
            <a:endParaRPr lang="en-US" altLang="ko-KR"/>
          </a:p>
          <a:p>
            <a:pPr lvl="1"/>
            <a:r>
              <a:rPr lang="ko-KR" altLang="en-US"/>
              <a:t>노이즈 제거</a:t>
            </a:r>
            <a:endParaRPr lang="en-US" altLang="ko-KR"/>
          </a:p>
          <a:p>
            <a:pPr lvl="1"/>
            <a:r>
              <a:rPr lang="ko-KR" altLang="en-US"/>
              <a:t>번역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3966060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작업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B209BA-831C-284C-8861-6585C00F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ore-KR" altLang="en-US"/>
              <a:t>회귀</a:t>
            </a:r>
            <a:r>
              <a:rPr lang="en-US" altLang="ko-Kore-KR"/>
              <a:t>(regression)</a:t>
            </a:r>
          </a:p>
          <a:p>
            <a:r>
              <a:rPr lang="ko-KR" altLang="en-US"/>
              <a:t>분류</a:t>
            </a:r>
            <a:r>
              <a:rPr lang="en-US" altLang="ko-KR"/>
              <a:t>(classification)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07922671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작업</a:t>
            </a:r>
            <a:r>
              <a:rPr kumimoji="1" lang="en-US" altLang="ko-KR" dirty="0"/>
              <a:t> - </a:t>
            </a:r>
            <a:r>
              <a:rPr kumimoji="1" lang="ko-KR" altLang="en-US" dirty="0"/>
              <a:t>회귀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B209BA-831C-284C-8861-6585C00F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ore-KR" altLang="en-US"/>
              <a:t>회귀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ore-KR" altLang="en-US"/>
              <a:t>특정</a:t>
            </a:r>
            <a:r>
              <a:rPr lang="ko-KR" altLang="en-US"/>
              <a:t> </a:t>
            </a:r>
            <a:r>
              <a:rPr lang="ko-Kore-KR" altLang="en-US"/>
              <a:t>입력에</a:t>
            </a:r>
            <a:r>
              <a:rPr lang="ko-KR" altLang="en-US"/>
              <a:t> 대하여 값을 예측</a:t>
            </a:r>
            <a:endParaRPr lang="en-US" altLang="ko-KR"/>
          </a:p>
          <a:p>
            <a:endParaRPr lang="en-US" altLang="ko-Kore-KR"/>
          </a:p>
          <a:p>
            <a:endParaRPr lang="en-US" altLang="ko-Kore-KR"/>
          </a:p>
          <a:p>
            <a:pPr marL="0" indent="0">
              <a:buNone/>
            </a:pPr>
            <a:endParaRPr lang="en-US" altLang="ko-Kore-KR"/>
          </a:p>
          <a:p>
            <a:r>
              <a:rPr lang="ko-KR" altLang="en-US"/>
              <a:t>예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집값 예측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0.8,</a:t>
            </a:r>
            <a:r>
              <a:rPr lang="ko-KR" altLang="en-US"/>
              <a:t> </a:t>
            </a:r>
            <a:r>
              <a:rPr lang="en-US" altLang="ko-KR"/>
              <a:t>0.35,</a:t>
            </a:r>
            <a:r>
              <a:rPr lang="ko-KR" altLang="en-US"/>
              <a:t> </a:t>
            </a:r>
            <a:r>
              <a:rPr lang="en-US" altLang="ko-KR"/>
              <a:t>0.66</a:t>
            </a:r>
          </a:p>
          <a:p>
            <a:pPr lvl="1"/>
            <a:r>
              <a:rPr lang="ko-KR" altLang="en-US"/>
              <a:t>나이 예측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11,</a:t>
            </a:r>
            <a:r>
              <a:rPr lang="ko-KR" altLang="en-US"/>
              <a:t> </a:t>
            </a:r>
            <a:r>
              <a:rPr lang="en-US" altLang="ko-KR"/>
              <a:t>29,</a:t>
            </a:r>
            <a:r>
              <a:rPr lang="ko-KR" altLang="en-US"/>
              <a:t> </a:t>
            </a:r>
            <a:r>
              <a:rPr lang="en-US" altLang="ko-KR"/>
              <a:t>18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4625117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작업</a:t>
            </a:r>
            <a:r>
              <a:rPr kumimoji="1" lang="en-US" altLang="ko-KR" dirty="0"/>
              <a:t> - </a:t>
            </a:r>
            <a:r>
              <a:rPr kumimoji="1" lang="ko-KR" altLang="en-US" dirty="0"/>
              <a:t>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B209BA-831C-284C-8861-6585C00F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ore-KR"/>
          </a:p>
          <a:p>
            <a:r>
              <a:rPr lang="ko-Kore-KR" altLang="en-US"/>
              <a:t>분류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ore-KR" altLang="en-US"/>
              <a:t>특정</a:t>
            </a:r>
            <a:r>
              <a:rPr lang="ko-KR" altLang="en-US"/>
              <a:t> </a:t>
            </a:r>
            <a:r>
              <a:rPr lang="ko-Kore-KR" altLang="en-US"/>
              <a:t>입력에</a:t>
            </a:r>
            <a:r>
              <a:rPr lang="ko-KR" altLang="en-US"/>
              <a:t> 대하여 카테고리 값을 예측</a:t>
            </a:r>
            <a:endParaRPr lang="en-US" altLang="ko-KR"/>
          </a:p>
          <a:p>
            <a:endParaRPr lang="en-US" altLang="ko-Kore-KR"/>
          </a:p>
          <a:p>
            <a:endParaRPr lang="en-US" altLang="ko-Kore-KR"/>
          </a:p>
          <a:p>
            <a:r>
              <a:rPr lang="ko-KR" altLang="en-US"/>
              <a:t>예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강아지</a:t>
            </a:r>
            <a:r>
              <a:rPr lang="en-US" altLang="ko-KR"/>
              <a:t>(0)</a:t>
            </a:r>
            <a:r>
              <a:rPr lang="ko-KR" altLang="en-US"/>
              <a:t> 혹은 고양이</a:t>
            </a:r>
            <a:r>
              <a:rPr lang="en-US" altLang="ko-KR"/>
              <a:t>(1)</a:t>
            </a:r>
          </a:p>
          <a:p>
            <a:pPr lvl="1"/>
            <a:r>
              <a:rPr lang="en-US" altLang="ko-KR"/>
              <a:t>BMW(0), </a:t>
            </a:r>
            <a:r>
              <a:rPr lang="ko-KR" altLang="en-US"/>
              <a:t>벤츠</a:t>
            </a:r>
            <a:r>
              <a:rPr lang="en-US" altLang="ko-KR"/>
              <a:t>(1),</a:t>
            </a:r>
            <a:r>
              <a:rPr lang="ko-KR" altLang="en-US"/>
              <a:t> 아우디</a:t>
            </a:r>
            <a:r>
              <a:rPr lang="en-US" altLang="ko-KR"/>
              <a:t>(2)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8337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회귀와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B209BA-831C-284C-8861-6585C00F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ore-KR" altLang="en-US"/>
              <a:t>회귀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ore-KR" altLang="en-US"/>
              <a:t>특정</a:t>
            </a:r>
            <a:r>
              <a:rPr lang="ko-KR" altLang="en-US"/>
              <a:t> </a:t>
            </a:r>
            <a:r>
              <a:rPr lang="ko-Kore-KR" altLang="en-US"/>
              <a:t>입력에</a:t>
            </a:r>
            <a:r>
              <a:rPr lang="ko-KR" altLang="en-US"/>
              <a:t> 대하여 값을 예측</a:t>
            </a:r>
            <a:endParaRPr lang="en-US" altLang="ko-Kore-KR"/>
          </a:p>
          <a:p>
            <a:r>
              <a:rPr lang="ko-Kore-KR" altLang="en-US"/>
              <a:t>분류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ko-Kore-KR" altLang="en-US"/>
              <a:t>특정</a:t>
            </a:r>
            <a:r>
              <a:rPr lang="ko-KR" altLang="en-US"/>
              <a:t> </a:t>
            </a:r>
            <a:r>
              <a:rPr lang="ko-Kore-KR" altLang="en-US"/>
              <a:t>입력에</a:t>
            </a:r>
            <a:r>
              <a:rPr lang="ko-KR" altLang="en-US"/>
              <a:t> 대하여 카테고리 값을 예측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회귀 </a:t>
            </a:r>
            <a:r>
              <a:rPr lang="en-US" altLang="ko-KR"/>
              <a:t>:</a:t>
            </a:r>
            <a:r>
              <a:rPr lang="ko-KR" altLang="en-US"/>
              <a:t> 실수값을 출력</a:t>
            </a:r>
            <a:endParaRPr lang="en-US" altLang="ko-KR"/>
          </a:p>
          <a:p>
            <a:r>
              <a:rPr lang="ko-KR" altLang="en-US"/>
              <a:t>분류 </a:t>
            </a:r>
            <a:r>
              <a:rPr lang="en-US" altLang="ko-KR"/>
              <a:t>:</a:t>
            </a:r>
            <a:r>
              <a:rPr lang="ko-KR" altLang="en-US"/>
              <a:t> 인덱스</a:t>
            </a:r>
            <a:r>
              <a:rPr lang="en-US" altLang="ko-KR"/>
              <a:t>(0,1,2,…)</a:t>
            </a:r>
            <a:r>
              <a:rPr lang="ko-KR" altLang="en-US"/>
              <a:t>을 출력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37657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BAEA2A48-612F-6E44-B8C6-9805028276CC}"/>
              </a:ext>
            </a:extLst>
          </p:cNvPr>
          <p:cNvSpPr/>
          <p:nvPr/>
        </p:nvSpPr>
        <p:spPr>
          <a:xfrm>
            <a:off x="3678544" y="418121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612A123-834D-FD4E-ADF1-9CA1D7BEDAA1}"/>
              </a:ext>
            </a:extLst>
          </p:cNvPr>
          <p:cNvSpPr/>
          <p:nvPr/>
        </p:nvSpPr>
        <p:spPr>
          <a:xfrm>
            <a:off x="3309091" y="416015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5887D61-04DE-DA42-AB13-8704C58E3B07}"/>
              </a:ext>
            </a:extLst>
          </p:cNvPr>
          <p:cNvSpPr/>
          <p:nvPr/>
        </p:nvSpPr>
        <p:spPr>
          <a:xfrm>
            <a:off x="2922957" y="460768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659074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419772" y="373870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4479520" y="387999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5105788" y="304002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4121296" y="35341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C8353-3CDE-4948-A814-4D52E00F4263}"/>
              </a:ext>
            </a:extLst>
          </p:cNvPr>
          <p:cNvSpPr/>
          <p:nvPr/>
        </p:nvSpPr>
        <p:spPr>
          <a:xfrm>
            <a:off x="5022705" y="364167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481DFC-9BD0-4447-B22D-6570BBF85809}"/>
              </a:ext>
            </a:extLst>
          </p:cNvPr>
          <p:cNvSpPr/>
          <p:nvPr/>
        </p:nvSpPr>
        <p:spPr>
          <a:xfrm>
            <a:off x="3899149" y="389855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773470" y="421774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635503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3544393" y="378126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5594918" y="27643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6034317" y="2847397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5801671" y="305768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4572000" y="347542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집넓이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8FBC67-B6D4-C842-A1F7-546D2EC2DDAA}"/>
              </a:ext>
            </a:extLst>
          </p:cNvPr>
          <p:cNvSpPr txBox="1"/>
          <p:nvPr/>
        </p:nvSpPr>
        <p:spPr>
          <a:xfrm>
            <a:off x="1750691" y="2734396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집값</a:t>
            </a:r>
          </a:p>
        </p:txBody>
      </p:sp>
    </p:spTree>
    <p:extLst>
      <p:ext uri="{BB962C8B-B14F-4D97-AF65-F5344CB8AC3E}">
        <p14:creationId xmlns:p14="http://schemas.microsoft.com/office/powerpoint/2010/main" val="16879010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BAEA2A48-612F-6E44-B8C6-9805028276CC}"/>
              </a:ext>
            </a:extLst>
          </p:cNvPr>
          <p:cNvSpPr/>
          <p:nvPr/>
        </p:nvSpPr>
        <p:spPr>
          <a:xfrm>
            <a:off x="3678544" y="418121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612A123-834D-FD4E-ADF1-9CA1D7BEDAA1}"/>
              </a:ext>
            </a:extLst>
          </p:cNvPr>
          <p:cNvSpPr/>
          <p:nvPr/>
        </p:nvSpPr>
        <p:spPr>
          <a:xfrm>
            <a:off x="3309091" y="416015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5887D61-04DE-DA42-AB13-8704C58E3B07}"/>
              </a:ext>
            </a:extLst>
          </p:cNvPr>
          <p:cNvSpPr/>
          <p:nvPr/>
        </p:nvSpPr>
        <p:spPr>
          <a:xfrm>
            <a:off x="2922957" y="460768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659074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419772" y="373870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4479520" y="387999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5105788" y="304002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4121296" y="35341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C8353-3CDE-4948-A814-4D52E00F4263}"/>
              </a:ext>
            </a:extLst>
          </p:cNvPr>
          <p:cNvSpPr/>
          <p:nvPr/>
        </p:nvSpPr>
        <p:spPr>
          <a:xfrm>
            <a:off x="5022705" y="364167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481DFC-9BD0-4447-B22D-6570BBF85809}"/>
              </a:ext>
            </a:extLst>
          </p:cNvPr>
          <p:cNvSpPr/>
          <p:nvPr/>
        </p:nvSpPr>
        <p:spPr>
          <a:xfrm>
            <a:off x="3899149" y="389855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773470" y="421774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635503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3544393" y="378126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5594918" y="27643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6034317" y="2847397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5801671" y="305768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4572000" y="347542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집넓이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8FBC67-B6D4-C842-A1F7-546D2EC2DDAA}"/>
              </a:ext>
            </a:extLst>
          </p:cNvPr>
          <p:cNvSpPr txBox="1"/>
          <p:nvPr/>
        </p:nvSpPr>
        <p:spPr>
          <a:xfrm>
            <a:off x="1750691" y="2734396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집값</a:t>
            </a:r>
          </a:p>
        </p:txBody>
      </p:sp>
      <p:sp>
        <p:nvSpPr>
          <p:cNvPr id="6" name="위쪽 화살표[U] 5">
            <a:extLst>
              <a:ext uri="{FF2B5EF4-FFF2-40B4-BE49-F238E27FC236}">
                <a16:creationId xmlns:a16="http://schemas.microsoft.com/office/drawing/2014/main" id="{023436C1-EABB-A341-AC96-A77FA02EB41B}"/>
              </a:ext>
            </a:extLst>
          </p:cNvPr>
          <p:cNvSpPr/>
          <p:nvPr/>
        </p:nvSpPr>
        <p:spPr>
          <a:xfrm>
            <a:off x="5022704" y="5139365"/>
            <a:ext cx="249251" cy="449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207F4-8A0F-BA4D-A6E2-53E2FA9E8735}"/>
              </a:ext>
            </a:extLst>
          </p:cNvPr>
          <p:cNvSpPr txBox="1"/>
          <p:nvPr/>
        </p:nvSpPr>
        <p:spPr>
          <a:xfrm>
            <a:off x="4944464" y="5532614"/>
            <a:ext cx="426720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62" b="1"/>
              <a:t>?</a:t>
            </a:r>
            <a:endParaRPr kumimoji="1" lang="ko-Kore-KR" altLang="en-US" sz="4062" b="1"/>
          </a:p>
        </p:txBody>
      </p:sp>
    </p:spTree>
    <p:extLst>
      <p:ext uri="{BB962C8B-B14F-4D97-AF65-F5344CB8AC3E}">
        <p14:creationId xmlns:p14="http://schemas.microsoft.com/office/powerpoint/2010/main" val="16893299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BAEA2A48-612F-6E44-B8C6-9805028276CC}"/>
              </a:ext>
            </a:extLst>
          </p:cNvPr>
          <p:cNvSpPr/>
          <p:nvPr/>
        </p:nvSpPr>
        <p:spPr>
          <a:xfrm>
            <a:off x="3678544" y="418121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612A123-834D-FD4E-ADF1-9CA1D7BEDAA1}"/>
              </a:ext>
            </a:extLst>
          </p:cNvPr>
          <p:cNvSpPr/>
          <p:nvPr/>
        </p:nvSpPr>
        <p:spPr>
          <a:xfrm>
            <a:off x="3309091" y="416015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5887D61-04DE-DA42-AB13-8704C58E3B07}"/>
              </a:ext>
            </a:extLst>
          </p:cNvPr>
          <p:cNvSpPr/>
          <p:nvPr/>
        </p:nvSpPr>
        <p:spPr>
          <a:xfrm>
            <a:off x="2922957" y="460768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659074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419772" y="373870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4479520" y="387999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5105788" y="304002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4121296" y="35341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C8353-3CDE-4948-A814-4D52E00F4263}"/>
              </a:ext>
            </a:extLst>
          </p:cNvPr>
          <p:cNvSpPr/>
          <p:nvPr/>
        </p:nvSpPr>
        <p:spPr>
          <a:xfrm>
            <a:off x="5022705" y="364167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481DFC-9BD0-4447-B22D-6570BBF85809}"/>
              </a:ext>
            </a:extLst>
          </p:cNvPr>
          <p:cNvSpPr/>
          <p:nvPr/>
        </p:nvSpPr>
        <p:spPr>
          <a:xfrm>
            <a:off x="3899149" y="389855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773470" y="421774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635503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3544393" y="378126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5594918" y="27643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6034317" y="2847397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5801671" y="305768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4572000" y="347542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집넓이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8FBC67-B6D4-C842-A1F7-546D2EC2DDAA}"/>
              </a:ext>
            </a:extLst>
          </p:cNvPr>
          <p:cNvSpPr txBox="1"/>
          <p:nvPr/>
        </p:nvSpPr>
        <p:spPr>
          <a:xfrm>
            <a:off x="1750691" y="2734396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집값</a:t>
            </a:r>
          </a:p>
        </p:txBody>
      </p:sp>
      <p:sp>
        <p:nvSpPr>
          <p:cNvPr id="6" name="위쪽 화살표[U] 5">
            <a:extLst>
              <a:ext uri="{FF2B5EF4-FFF2-40B4-BE49-F238E27FC236}">
                <a16:creationId xmlns:a16="http://schemas.microsoft.com/office/drawing/2014/main" id="{023436C1-EABB-A341-AC96-A77FA02EB41B}"/>
              </a:ext>
            </a:extLst>
          </p:cNvPr>
          <p:cNvSpPr/>
          <p:nvPr/>
        </p:nvSpPr>
        <p:spPr>
          <a:xfrm>
            <a:off x="5022704" y="5139365"/>
            <a:ext cx="249251" cy="449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30" name="위쪽 화살표[U] 29">
            <a:extLst>
              <a:ext uri="{FF2B5EF4-FFF2-40B4-BE49-F238E27FC236}">
                <a16:creationId xmlns:a16="http://schemas.microsoft.com/office/drawing/2014/main" id="{F665C1E1-342E-EB49-87A7-61822CC298C3}"/>
              </a:ext>
            </a:extLst>
          </p:cNvPr>
          <p:cNvSpPr/>
          <p:nvPr/>
        </p:nvSpPr>
        <p:spPr>
          <a:xfrm rot="5400000">
            <a:off x="4772051" y="3131931"/>
            <a:ext cx="249251" cy="449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</p:spTree>
    <p:extLst>
      <p:ext uri="{BB962C8B-B14F-4D97-AF65-F5344CB8AC3E}">
        <p14:creationId xmlns:p14="http://schemas.microsoft.com/office/powerpoint/2010/main" val="13608088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BAEA2A48-612F-6E44-B8C6-9805028276CC}"/>
              </a:ext>
            </a:extLst>
          </p:cNvPr>
          <p:cNvSpPr/>
          <p:nvPr/>
        </p:nvSpPr>
        <p:spPr>
          <a:xfrm>
            <a:off x="3678544" y="418121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612A123-834D-FD4E-ADF1-9CA1D7BEDAA1}"/>
              </a:ext>
            </a:extLst>
          </p:cNvPr>
          <p:cNvSpPr/>
          <p:nvPr/>
        </p:nvSpPr>
        <p:spPr>
          <a:xfrm>
            <a:off x="3309091" y="416015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5887D61-04DE-DA42-AB13-8704C58E3B07}"/>
              </a:ext>
            </a:extLst>
          </p:cNvPr>
          <p:cNvSpPr/>
          <p:nvPr/>
        </p:nvSpPr>
        <p:spPr>
          <a:xfrm>
            <a:off x="2922957" y="460768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659074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419772" y="373870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4479520" y="387999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5105788" y="304002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4121296" y="35341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C8353-3CDE-4948-A814-4D52E00F4263}"/>
              </a:ext>
            </a:extLst>
          </p:cNvPr>
          <p:cNvSpPr/>
          <p:nvPr/>
        </p:nvSpPr>
        <p:spPr>
          <a:xfrm>
            <a:off x="5022705" y="364167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481DFC-9BD0-4447-B22D-6570BBF85809}"/>
              </a:ext>
            </a:extLst>
          </p:cNvPr>
          <p:cNvSpPr/>
          <p:nvPr/>
        </p:nvSpPr>
        <p:spPr>
          <a:xfrm>
            <a:off x="3899149" y="389855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773470" y="421774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635503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3544393" y="378126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5594918" y="27643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6034317" y="2847397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5801671" y="305768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4572000" y="347542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집넓이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8FBC67-B6D4-C842-A1F7-546D2EC2DDAA}"/>
              </a:ext>
            </a:extLst>
          </p:cNvPr>
          <p:cNvSpPr txBox="1"/>
          <p:nvPr/>
        </p:nvSpPr>
        <p:spPr>
          <a:xfrm>
            <a:off x="1750691" y="2734396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집값</a:t>
            </a:r>
          </a:p>
        </p:txBody>
      </p:sp>
      <p:sp>
        <p:nvSpPr>
          <p:cNvPr id="6" name="위쪽 화살표[U] 5">
            <a:extLst>
              <a:ext uri="{FF2B5EF4-FFF2-40B4-BE49-F238E27FC236}">
                <a16:creationId xmlns:a16="http://schemas.microsoft.com/office/drawing/2014/main" id="{023436C1-EABB-A341-AC96-A77FA02EB41B}"/>
              </a:ext>
            </a:extLst>
          </p:cNvPr>
          <p:cNvSpPr/>
          <p:nvPr/>
        </p:nvSpPr>
        <p:spPr>
          <a:xfrm>
            <a:off x="5022704" y="5139365"/>
            <a:ext cx="249251" cy="449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843767A8-6C1F-254A-9846-A440AEB72D29}"/>
              </a:ext>
            </a:extLst>
          </p:cNvPr>
          <p:cNvCxnSpPr/>
          <p:nvPr/>
        </p:nvCxnSpPr>
        <p:spPr>
          <a:xfrm>
            <a:off x="5158224" y="2764311"/>
            <a:ext cx="0" cy="232641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위쪽 화살표[U] 30">
            <a:extLst>
              <a:ext uri="{FF2B5EF4-FFF2-40B4-BE49-F238E27FC236}">
                <a16:creationId xmlns:a16="http://schemas.microsoft.com/office/drawing/2014/main" id="{6325A9AF-1878-AF4E-A6FB-82B7B175701D}"/>
              </a:ext>
            </a:extLst>
          </p:cNvPr>
          <p:cNvSpPr/>
          <p:nvPr/>
        </p:nvSpPr>
        <p:spPr>
          <a:xfrm rot="5400000">
            <a:off x="4772051" y="3131931"/>
            <a:ext cx="249251" cy="449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</p:spTree>
    <p:extLst>
      <p:ext uri="{BB962C8B-B14F-4D97-AF65-F5344CB8AC3E}">
        <p14:creationId xmlns:p14="http://schemas.microsoft.com/office/powerpoint/2010/main" val="36393455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BAEA2A48-612F-6E44-B8C6-9805028276CC}"/>
              </a:ext>
            </a:extLst>
          </p:cNvPr>
          <p:cNvSpPr/>
          <p:nvPr/>
        </p:nvSpPr>
        <p:spPr>
          <a:xfrm>
            <a:off x="3678544" y="418121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612A123-834D-FD4E-ADF1-9CA1D7BEDAA1}"/>
              </a:ext>
            </a:extLst>
          </p:cNvPr>
          <p:cNvSpPr/>
          <p:nvPr/>
        </p:nvSpPr>
        <p:spPr>
          <a:xfrm>
            <a:off x="3309091" y="416015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5887D61-04DE-DA42-AB13-8704C58E3B07}"/>
              </a:ext>
            </a:extLst>
          </p:cNvPr>
          <p:cNvSpPr/>
          <p:nvPr/>
        </p:nvSpPr>
        <p:spPr>
          <a:xfrm>
            <a:off x="2922957" y="460768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659074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419772" y="373870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4479520" y="3879998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5105788" y="304002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4121296" y="35341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9C8353-3CDE-4948-A814-4D52E00F4263}"/>
              </a:ext>
            </a:extLst>
          </p:cNvPr>
          <p:cNvSpPr/>
          <p:nvPr/>
        </p:nvSpPr>
        <p:spPr>
          <a:xfrm>
            <a:off x="5022705" y="364167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481DFC-9BD0-4447-B22D-6570BBF85809}"/>
              </a:ext>
            </a:extLst>
          </p:cNvPr>
          <p:cNvSpPr/>
          <p:nvPr/>
        </p:nvSpPr>
        <p:spPr>
          <a:xfrm>
            <a:off x="3899149" y="389855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773470" y="421774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635503" y="324109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3544393" y="378126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5594918" y="27643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6034317" y="2847397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5801671" y="305768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4572000" y="347542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집넓이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8FBC67-B6D4-C842-A1F7-546D2EC2DDAA}"/>
              </a:ext>
            </a:extLst>
          </p:cNvPr>
          <p:cNvSpPr txBox="1"/>
          <p:nvPr/>
        </p:nvSpPr>
        <p:spPr>
          <a:xfrm>
            <a:off x="1750691" y="2734396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집값</a:t>
            </a:r>
          </a:p>
        </p:txBody>
      </p:sp>
      <p:sp>
        <p:nvSpPr>
          <p:cNvPr id="6" name="위쪽 화살표[U] 5">
            <a:extLst>
              <a:ext uri="{FF2B5EF4-FFF2-40B4-BE49-F238E27FC236}">
                <a16:creationId xmlns:a16="http://schemas.microsoft.com/office/drawing/2014/main" id="{023436C1-EABB-A341-AC96-A77FA02EB41B}"/>
              </a:ext>
            </a:extLst>
          </p:cNvPr>
          <p:cNvSpPr/>
          <p:nvPr/>
        </p:nvSpPr>
        <p:spPr>
          <a:xfrm>
            <a:off x="5022704" y="5139365"/>
            <a:ext cx="249251" cy="449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843767A8-6C1F-254A-9846-A440AEB72D29}"/>
              </a:ext>
            </a:extLst>
          </p:cNvPr>
          <p:cNvCxnSpPr/>
          <p:nvPr/>
        </p:nvCxnSpPr>
        <p:spPr>
          <a:xfrm>
            <a:off x="5158224" y="2764311"/>
            <a:ext cx="0" cy="232641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위쪽 화살표[U] 28">
            <a:extLst>
              <a:ext uri="{FF2B5EF4-FFF2-40B4-BE49-F238E27FC236}">
                <a16:creationId xmlns:a16="http://schemas.microsoft.com/office/drawing/2014/main" id="{DD35C2BF-B19F-7247-9933-948CA9ECEFB7}"/>
              </a:ext>
            </a:extLst>
          </p:cNvPr>
          <p:cNvSpPr/>
          <p:nvPr/>
        </p:nvSpPr>
        <p:spPr>
          <a:xfrm rot="5400000">
            <a:off x="4772051" y="3131931"/>
            <a:ext cx="249251" cy="4498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DDC47A3-7C18-A547-B452-D1CD5EF11FEC}"/>
              </a:ext>
            </a:extLst>
          </p:cNvPr>
          <p:cNvCxnSpPr>
            <a:cxnSpLocks/>
          </p:cNvCxnSpPr>
          <p:nvPr/>
        </p:nvCxnSpPr>
        <p:spPr>
          <a:xfrm flipH="1">
            <a:off x="2677636" y="2764311"/>
            <a:ext cx="3655791" cy="1843374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936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204727" y="445769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577892" y="317077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5328640" y="318130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4965346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3596298" y="44660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654428" y="446157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803467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2916684" y="445769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4217595" y="447886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4638469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6052719" y="318849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3884340" y="447481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62"/>
              <a:t>성적</a:t>
            </a:r>
            <a:endParaRPr kumimoji="1" lang="ko-Kore-KR" altLang="en-US" sz="1662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0C012E-C7B4-1A42-AB62-6DDA9573002E}"/>
              </a:ext>
            </a:extLst>
          </p:cNvPr>
          <p:cNvSpPr txBox="1"/>
          <p:nvPr/>
        </p:nvSpPr>
        <p:spPr>
          <a:xfrm>
            <a:off x="1637389" y="3170770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합격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1316B-6073-B740-B564-1FFF7C2C6BA4}"/>
              </a:ext>
            </a:extLst>
          </p:cNvPr>
          <p:cNvSpPr txBox="1"/>
          <p:nvPr/>
        </p:nvSpPr>
        <p:spPr>
          <a:xfrm>
            <a:off x="1451289" y="4438442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불합격</a:t>
            </a:r>
          </a:p>
        </p:txBody>
      </p:sp>
    </p:spTree>
    <p:extLst>
      <p:ext uri="{BB962C8B-B14F-4D97-AF65-F5344CB8AC3E}">
        <p14:creationId xmlns:p14="http://schemas.microsoft.com/office/powerpoint/2010/main" val="6141143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204727" y="445769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577892" y="317077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5328640" y="318130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4965346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3596298" y="44660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654428" y="446157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803467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2916684" y="445769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4217595" y="447886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4638469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6052719" y="318849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3884340" y="447481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62"/>
              <a:t>성적</a:t>
            </a:r>
            <a:endParaRPr kumimoji="1" lang="ko-Kore-KR" altLang="en-US" sz="1662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8FBC67-B6D4-C842-A1F7-546D2EC2DDAA}"/>
              </a:ext>
            </a:extLst>
          </p:cNvPr>
          <p:cNvSpPr txBox="1"/>
          <p:nvPr/>
        </p:nvSpPr>
        <p:spPr>
          <a:xfrm>
            <a:off x="1637389" y="3170770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합격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F6802F-6022-EA4D-BCB0-ECFE1C4F9464}"/>
              </a:ext>
            </a:extLst>
          </p:cNvPr>
          <p:cNvSpPr txBox="1"/>
          <p:nvPr/>
        </p:nvSpPr>
        <p:spPr>
          <a:xfrm>
            <a:off x="1451289" y="4438442"/>
            <a:ext cx="8242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62"/>
              <a:t>불합격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9EAEC-878C-FE4F-80D2-D5AF3EA752EF}"/>
              </a:ext>
            </a:extLst>
          </p:cNvPr>
          <p:cNvSpPr txBox="1"/>
          <p:nvPr/>
        </p:nvSpPr>
        <p:spPr>
          <a:xfrm>
            <a:off x="2075796" y="3154285"/>
            <a:ext cx="42030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62"/>
              <a:t>(1)</a:t>
            </a:r>
            <a:endParaRPr kumimoji="1" lang="ko-Kore-KR" altLang="en-US" sz="1662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B98EBB-8582-6743-98CD-51D0FF77B94F}"/>
              </a:ext>
            </a:extLst>
          </p:cNvPr>
          <p:cNvSpPr txBox="1"/>
          <p:nvPr/>
        </p:nvSpPr>
        <p:spPr>
          <a:xfrm>
            <a:off x="2048924" y="4396263"/>
            <a:ext cx="42030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62"/>
              <a:t>(0)</a:t>
            </a:r>
            <a:endParaRPr kumimoji="1" lang="ko-Kore-KR" altLang="en-US" sz="1662"/>
          </a:p>
        </p:txBody>
      </p:sp>
    </p:spTree>
    <p:extLst>
      <p:ext uri="{BB962C8B-B14F-4D97-AF65-F5344CB8AC3E}">
        <p14:creationId xmlns:p14="http://schemas.microsoft.com/office/powerpoint/2010/main" val="23730375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204727" y="445769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577892" y="317077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5328640" y="318130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4965346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3596298" y="44660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654428" y="446157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803467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2916684" y="445769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4217595" y="447886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4638469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6052719" y="318849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3884340" y="447481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62"/>
              <a:t>성적</a:t>
            </a:r>
            <a:endParaRPr kumimoji="1" lang="ko-Kore-KR" altLang="en-US" sz="1662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9EAEC-878C-FE4F-80D2-D5AF3EA752EF}"/>
              </a:ext>
            </a:extLst>
          </p:cNvPr>
          <p:cNvSpPr txBox="1"/>
          <p:nvPr/>
        </p:nvSpPr>
        <p:spPr>
          <a:xfrm>
            <a:off x="2075796" y="3154285"/>
            <a:ext cx="29206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62"/>
              <a:t>1</a:t>
            </a:r>
            <a:endParaRPr kumimoji="1" lang="ko-Kore-KR" altLang="en-US" sz="1662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B98EBB-8582-6743-98CD-51D0FF77B94F}"/>
              </a:ext>
            </a:extLst>
          </p:cNvPr>
          <p:cNvSpPr txBox="1"/>
          <p:nvPr/>
        </p:nvSpPr>
        <p:spPr>
          <a:xfrm>
            <a:off x="2048924" y="4396263"/>
            <a:ext cx="29206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62"/>
              <a:t>0</a:t>
            </a:r>
            <a:endParaRPr kumimoji="1" lang="ko-Kore-KR" altLang="en-US" sz="1662"/>
          </a:p>
        </p:txBody>
      </p:sp>
    </p:spTree>
    <p:extLst>
      <p:ext uri="{BB962C8B-B14F-4D97-AF65-F5344CB8AC3E}">
        <p14:creationId xmlns:p14="http://schemas.microsoft.com/office/powerpoint/2010/main" val="24608893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188232" y="374857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577892" y="317077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5328640" y="318130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4897152" y="448158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3596298" y="44660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654428" y="446157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782275" y="379183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2842004" y="375208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4099967" y="374857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4638469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6052719" y="318849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3884340" y="447481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62"/>
              <a:t>입력</a:t>
            </a:r>
            <a:endParaRPr kumimoji="1" lang="ko-Kore-KR" altLang="en-US" sz="1662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9EAEC-878C-FE4F-80D2-D5AF3EA752EF}"/>
              </a:ext>
            </a:extLst>
          </p:cNvPr>
          <p:cNvSpPr txBox="1"/>
          <p:nvPr/>
        </p:nvSpPr>
        <p:spPr>
          <a:xfrm>
            <a:off x="1240803" y="3009128"/>
            <a:ext cx="105990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62"/>
              <a:t>고양이</a:t>
            </a:r>
            <a:r>
              <a:rPr kumimoji="1" lang="en-US" altLang="ko-KR" sz="1662"/>
              <a:t>(2)</a:t>
            </a:r>
            <a:endParaRPr kumimoji="1" lang="ko-Kore-KR" altLang="en-US" sz="1662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9F811A-1468-544F-BAC8-F4F3451523C2}"/>
              </a:ext>
            </a:extLst>
          </p:cNvPr>
          <p:cNvSpPr txBox="1"/>
          <p:nvPr/>
        </p:nvSpPr>
        <p:spPr>
          <a:xfrm>
            <a:off x="1278443" y="3673999"/>
            <a:ext cx="105990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62"/>
              <a:t>강아지</a:t>
            </a:r>
            <a:r>
              <a:rPr kumimoji="1" lang="en-US" altLang="ko-KR" sz="1662"/>
              <a:t>(1)</a:t>
            </a:r>
            <a:endParaRPr kumimoji="1" lang="ko-Kore-KR" altLang="en-US" sz="1662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3BDCB4-35D1-BA47-8086-678F1171EDF5}"/>
              </a:ext>
            </a:extLst>
          </p:cNvPr>
          <p:cNvSpPr txBox="1"/>
          <p:nvPr/>
        </p:nvSpPr>
        <p:spPr>
          <a:xfrm>
            <a:off x="1272273" y="4396263"/>
            <a:ext cx="105990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62"/>
              <a:t>독수리</a:t>
            </a:r>
            <a:r>
              <a:rPr kumimoji="1" lang="en-US" altLang="ko-KR" sz="1662"/>
              <a:t>(0)</a:t>
            </a:r>
            <a:endParaRPr kumimoji="1" lang="ko-Kore-KR" altLang="en-US" sz="1662"/>
          </a:p>
        </p:txBody>
      </p:sp>
    </p:spTree>
    <p:extLst>
      <p:ext uri="{BB962C8B-B14F-4D97-AF65-F5344CB8AC3E}">
        <p14:creationId xmlns:p14="http://schemas.microsoft.com/office/powerpoint/2010/main" val="84141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88E0CF2-7C50-E84C-AF07-02C37F7311D0}"/>
              </a:ext>
            </a:extLst>
          </p:cNvPr>
          <p:cNvCxnSpPr/>
          <p:nvPr/>
        </p:nvCxnSpPr>
        <p:spPr>
          <a:xfrm>
            <a:off x="2378526" y="2764311"/>
            <a:ext cx="0" cy="232641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DBCFE1B-66DE-1E49-9060-9BCC4D58721A}"/>
              </a:ext>
            </a:extLst>
          </p:cNvPr>
          <p:cNvCxnSpPr>
            <a:cxnSpLocks/>
          </p:cNvCxnSpPr>
          <p:nvPr/>
        </p:nvCxnSpPr>
        <p:spPr>
          <a:xfrm flipH="1">
            <a:off x="2378526" y="5090723"/>
            <a:ext cx="41133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B12378C-F79B-F841-BFEC-8CA7EA362EBA}"/>
              </a:ext>
            </a:extLst>
          </p:cNvPr>
          <p:cNvSpPr/>
          <p:nvPr/>
        </p:nvSpPr>
        <p:spPr>
          <a:xfrm>
            <a:off x="3188232" y="374857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3AF89EF-B4BE-F449-B7D6-2CAB2FD0F69A}"/>
              </a:ext>
            </a:extLst>
          </p:cNvPr>
          <p:cNvSpPr/>
          <p:nvPr/>
        </p:nvSpPr>
        <p:spPr>
          <a:xfrm>
            <a:off x="5577892" y="3170770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1E0DDF1-7E3D-484A-9D84-D6B3BF4E9A00}"/>
              </a:ext>
            </a:extLst>
          </p:cNvPr>
          <p:cNvSpPr/>
          <p:nvPr/>
        </p:nvSpPr>
        <p:spPr>
          <a:xfrm>
            <a:off x="5328640" y="318130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14306D-8C71-1A43-AC9D-9A61C6F3E943}"/>
              </a:ext>
            </a:extLst>
          </p:cNvPr>
          <p:cNvSpPr/>
          <p:nvPr/>
        </p:nvSpPr>
        <p:spPr>
          <a:xfrm>
            <a:off x="4897152" y="4481585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611F931-6BBD-6D4D-8FA8-FB5CEE1CD1D6}"/>
              </a:ext>
            </a:extLst>
          </p:cNvPr>
          <p:cNvSpPr/>
          <p:nvPr/>
        </p:nvSpPr>
        <p:spPr>
          <a:xfrm>
            <a:off x="3596298" y="4466011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306F4EC-E0C5-5543-BC9C-6B05E910C9D8}"/>
              </a:ext>
            </a:extLst>
          </p:cNvPr>
          <p:cNvSpPr/>
          <p:nvPr/>
        </p:nvSpPr>
        <p:spPr>
          <a:xfrm>
            <a:off x="2654428" y="4461572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CEDC3F7-F65B-324B-A424-F983234C0341}"/>
              </a:ext>
            </a:extLst>
          </p:cNvPr>
          <p:cNvSpPr/>
          <p:nvPr/>
        </p:nvSpPr>
        <p:spPr>
          <a:xfrm>
            <a:off x="5782275" y="379183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ED5F0F-6B24-CA49-B2F3-159E382F455A}"/>
              </a:ext>
            </a:extLst>
          </p:cNvPr>
          <p:cNvSpPr/>
          <p:nvPr/>
        </p:nvSpPr>
        <p:spPr>
          <a:xfrm>
            <a:off x="2842004" y="3752086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0F07ACA-85A1-DC4C-ADAD-D1D96BDCC383}"/>
              </a:ext>
            </a:extLst>
          </p:cNvPr>
          <p:cNvSpPr/>
          <p:nvPr/>
        </p:nvSpPr>
        <p:spPr>
          <a:xfrm>
            <a:off x="4099967" y="374857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6BD9DB0-44A7-9D48-9516-20CC4012CA42}"/>
              </a:ext>
            </a:extLst>
          </p:cNvPr>
          <p:cNvSpPr/>
          <p:nvPr/>
        </p:nvSpPr>
        <p:spPr>
          <a:xfrm>
            <a:off x="4638469" y="3188064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9BF051-0734-404C-916D-6D38C6E052AC}"/>
              </a:ext>
            </a:extLst>
          </p:cNvPr>
          <p:cNvSpPr/>
          <p:nvPr/>
        </p:nvSpPr>
        <p:spPr>
          <a:xfrm>
            <a:off x="6052719" y="3188493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FD20695-784D-FA49-A0B0-090A45ADAB4B}"/>
              </a:ext>
            </a:extLst>
          </p:cNvPr>
          <p:cNvSpPr/>
          <p:nvPr/>
        </p:nvSpPr>
        <p:spPr>
          <a:xfrm>
            <a:off x="3884340" y="4474819"/>
            <a:ext cx="166168" cy="1661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6DCD8-C6ED-FB43-80CA-23CD77E44AD4}"/>
              </a:ext>
            </a:extLst>
          </p:cNvPr>
          <p:cNvSpPr txBox="1"/>
          <p:nvPr/>
        </p:nvSpPr>
        <p:spPr>
          <a:xfrm>
            <a:off x="5801671" y="5139364"/>
            <a:ext cx="61106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62"/>
              <a:t>입력</a:t>
            </a:r>
            <a:endParaRPr kumimoji="1" lang="ko-Kore-KR" altLang="en-US" sz="1662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9EAEC-878C-FE4F-80D2-D5AF3EA752EF}"/>
              </a:ext>
            </a:extLst>
          </p:cNvPr>
          <p:cNvSpPr txBox="1"/>
          <p:nvPr/>
        </p:nvSpPr>
        <p:spPr>
          <a:xfrm>
            <a:off x="2008641" y="3009128"/>
            <a:ext cx="29206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62"/>
              <a:t>2</a:t>
            </a:r>
            <a:endParaRPr kumimoji="1" lang="ko-Kore-KR" altLang="en-US" sz="1662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9F811A-1468-544F-BAC8-F4F3451523C2}"/>
              </a:ext>
            </a:extLst>
          </p:cNvPr>
          <p:cNvSpPr txBox="1"/>
          <p:nvPr/>
        </p:nvSpPr>
        <p:spPr>
          <a:xfrm>
            <a:off x="2046281" y="3673999"/>
            <a:ext cx="29206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62"/>
              <a:t>1</a:t>
            </a:r>
            <a:endParaRPr kumimoji="1" lang="ko-Kore-KR" altLang="en-US" sz="1662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3BDCB4-35D1-BA47-8086-678F1171EDF5}"/>
              </a:ext>
            </a:extLst>
          </p:cNvPr>
          <p:cNvSpPr txBox="1"/>
          <p:nvPr/>
        </p:nvSpPr>
        <p:spPr>
          <a:xfrm>
            <a:off x="2040111" y="4396263"/>
            <a:ext cx="29206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62"/>
              <a:t>0</a:t>
            </a:r>
            <a:endParaRPr kumimoji="1" lang="ko-Kore-KR" altLang="en-US" sz="1662"/>
          </a:p>
        </p:txBody>
      </p:sp>
    </p:spTree>
    <p:extLst>
      <p:ext uri="{BB962C8B-B14F-4D97-AF65-F5344CB8AC3E}">
        <p14:creationId xmlns:p14="http://schemas.microsoft.com/office/powerpoint/2010/main" val="37014420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회귀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B085BF98-1BE5-774C-A393-E8278A13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04944"/>
            <a:ext cx="7886700" cy="4016620"/>
          </a:xfrm>
        </p:spPr>
        <p:txBody>
          <a:bodyPr>
            <a:normAutofit/>
          </a:bodyPr>
          <a:lstStyle/>
          <a:p>
            <a:r>
              <a:rPr lang="ko-KR" altLang="en-US"/>
              <a:t>회귀와 분류 모두 입력에 대한 값을 예측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분류는 단지 예측하는 값이 인덱스</a:t>
            </a:r>
            <a:r>
              <a:rPr lang="en-US" altLang="ko-KR"/>
              <a:t>(0,</a:t>
            </a:r>
            <a:r>
              <a:rPr lang="ko-KR" altLang="en-US"/>
              <a:t> </a:t>
            </a:r>
            <a:r>
              <a:rPr lang="en-US" altLang="ko-KR"/>
              <a:t>1,</a:t>
            </a:r>
            <a:r>
              <a:rPr lang="ko-KR" altLang="en-US"/>
              <a:t> </a:t>
            </a:r>
            <a:r>
              <a:rPr lang="en-US" altLang="ko-KR"/>
              <a:t>2,</a:t>
            </a:r>
            <a:r>
              <a:rPr lang="ko-KR" altLang="en-US"/>
              <a:t> </a:t>
            </a:r>
            <a:r>
              <a:rPr lang="en-US" altLang="ko-KR"/>
              <a:t>3,</a:t>
            </a:r>
            <a:r>
              <a:rPr lang="ko-KR" altLang="en-US"/>
              <a:t> </a:t>
            </a:r>
            <a:r>
              <a:rPr lang="en-US" altLang="ko-KR"/>
              <a:t>…)</a:t>
            </a:r>
            <a:r>
              <a:rPr lang="ko-KR" altLang="en-US"/>
              <a:t>인 회귀의 일종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30244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작업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B085BF98-1BE5-774C-A393-E8278A13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04944"/>
            <a:ext cx="7886700" cy="4016620"/>
          </a:xfrm>
        </p:spPr>
        <p:txBody>
          <a:bodyPr>
            <a:normAutofit/>
          </a:bodyPr>
          <a:lstStyle/>
          <a:p>
            <a:r>
              <a:rPr lang="ko-KR" altLang="en-US"/>
              <a:t>물체 탐지</a:t>
            </a:r>
            <a:endParaRPr lang="en-US" altLang="ko-K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F23358-CFAE-5B4D-AC78-7943AD62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86" y="2864014"/>
            <a:ext cx="4331677" cy="311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0800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작업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B085BF98-1BE5-774C-A393-E8278A13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04944"/>
            <a:ext cx="7886700" cy="4016620"/>
          </a:xfrm>
        </p:spPr>
        <p:txBody>
          <a:bodyPr>
            <a:normAutofit/>
          </a:bodyPr>
          <a:lstStyle/>
          <a:p>
            <a:r>
              <a:rPr lang="ko-KR" altLang="en-US"/>
              <a:t>감정 인식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C0018E-A25B-C548-813E-F00D76E7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09" y="2698361"/>
            <a:ext cx="3939583" cy="35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653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작업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B085BF98-1BE5-774C-A393-E8278A13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04944"/>
            <a:ext cx="7886700" cy="4016620"/>
          </a:xfrm>
        </p:spPr>
        <p:txBody>
          <a:bodyPr>
            <a:normAutofit/>
          </a:bodyPr>
          <a:lstStyle/>
          <a:p>
            <a:r>
              <a:rPr lang="ko-KR" altLang="en-US"/>
              <a:t>음성 인식</a:t>
            </a:r>
            <a:r>
              <a:rPr lang="en-US" altLang="ko-KR"/>
              <a:t>/</a:t>
            </a:r>
            <a:r>
              <a:rPr lang="ko-KR" altLang="en-US"/>
              <a:t>음성 합성</a:t>
            </a:r>
            <a:endParaRPr lang="en-US" altLang="ko-KR"/>
          </a:p>
        </p:txBody>
      </p:sp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B591DEBA-F510-8D46-8724-6D6FD1B1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46082"/>
            <a:ext cx="6501705" cy="36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928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작업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B085BF98-1BE5-774C-A393-E8278A13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04944"/>
            <a:ext cx="7886700" cy="4016620"/>
          </a:xfrm>
        </p:spPr>
        <p:txBody>
          <a:bodyPr>
            <a:normAutofit/>
          </a:bodyPr>
          <a:lstStyle/>
          <a:p>
            <a:r>
              <a:rPr lang="ko-KR" altLang="en-US"/>
              <a:t>스타일 변환</a:t>
            </a: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43B430-4534-A04A-AFF0-26171537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7" y="2669831"/>
            <a:ext cx="3985846" cy="36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175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작업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B085BF98-1BE5-774C-A393-E8278A13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04944"/>
            <a:ext cx="7886700" cy="4016620"/>
          </a:xfrm>
        </p:spPr>
        <p:txBody>
          <a:bodyPr>
            <a:normAutofit/>
          </a:bodyPr>
          <a:lstStyle/>
          <a:p>
            <a:r>
              <a:rPr lang="ko-KR" altLang="en-US"/>
              <a:t>해상도 증대</a:t>
            </a: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ECBDE8-A105-3844-BA63-8EECD83B1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08" y="3030187"/>
            <a:ext cx="6100785" cy="30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133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작업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B085BF98-1BE5-774C-A393-E8278A13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04944"/>
            <a:ext cx="7886700" cy="4016620"/>
          </a:xfrm>
        </p:spPr>
        <p:txBody>
          <a:bodyPr>
            <a:normAutofit/>
          </a:bodyPr>
          <a:lstStyle/>
          <a:p>
            <a:r>
              <a:rPr lang="ko-KR" altLang="en-US"/>
              <a:t>노이즈 제거</a:t>
            </a: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5C2F3C-6C5A-E743-8771-D4CE2D11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7" y="2839834"/>
            <a:ext cx="3985846" cy="29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612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작업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9" name="내용 개체 틀 5">
            <a:extLst>
              <a:ext uri="{FF2B5EF4-FFF2-40B4-BE49-F238E27FC236}">
                <a16:creationId xmlns:a16="http://schemas.microsoft.com/office/drawing/2014/main" id="{B085BF98-1BE5-774C-A393-E8278A134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04944"/>
            <a:ext cx="7886700" cy="4016620"/>
          </a:xfrm>
        </p:spPr>
        <p:txBody>
          <a:bodyPr>
            <a:normAutofit/>
          </a:bodyPr>
          <a:lstStyle/>
          <a:p>
            <a:r>
              <a:rPr lang="ko-KR" altLang="en-US"/>
              <a:t>번역</a:t>
            </a: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FDBC4A-4FED-6545-B02F-1C4028984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014759"/>
            <a:ext cx="6083487" cy="28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241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3339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57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8" name="텍스트 상자 9">
            <a:extLst>
              <a:ext uri="{FF2B5EF4-FFF2-40B4-BE49-F238E27FC236}">
                <a16:creationId xmlns:a16="http://schemas.microsoft.com/office/drawing/2014/main" id="{35399E2C-989F-4E9C-AF74-3E1C3F728BCB}"/>
              </a:ext>
            </a:extLst>
          </p:cNvPr>
          <p:cNvSpPr txBox="1"/>
          <p:nvPr/>
        </p:nvSpPr>
        <p:spPr>
          <a:xfrm>
            <a:off x="3909805" y="3191047"/>
            <a:ext cx="3330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en" altLang="ko-KR" sz="3200" dirty="0"/>
              <a:t>x</a:t>
            </a:r>
            <a:r>
              <a:rPr lang="en" altLang="ko-KR" sz="3200" baseline="-25000" dirty="0"/>
              <a:t>1</a:t>
            </a:r>
            <a:r>
              <a:rPr lang="en" altLang="ko-KR" sz="3200" dirty="0"/>
              <a:t> + 1x</a:t>
            </a:r>
            <a:r>
              <a:rPr lang="en" altLang="ko-KR" sz="3200" baseline="-25000" dirty="0"/>
              <a:t>2</a:t>
            </a:r>
            <a:r>
              <a:rPr lang="en" altLang="ko-KR" sz="3200" dirty="0"/>
              <a:t> –</a:t>
            </a:r>
            <a:r>
              <a:rPr lang="ko-KR" altLang="en-US" sz="3200" dirty="0"/>
              <a:t> </a:t>
            </a:r>
            <a:r>
              <a:rPr lang="en-US" altLang="ko-KR" sz="3200" dirty="0"/>
              <a:t>3.5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0</a:t>
            </a:r>
            <a:endParaRPr lang="en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4" name="Shape 609">
            <a:extLst>
              <a:ext uri="{FF2B5EF4-FFF2-40B4-BE49-F238E27FC236}">
                <a16:creationId xmlns:a16="http://schemas.microsoft.com/office/drawing/2014/main" id="{983A6FF6-1161-4557-8FCF-665FF56FA6BE}"/>
              </a:ext>
            </a:extLst>
          </p:cNvPr>
          <p:cNvSpPr txBox="1"/>
          <p:nvPr/>
        </p:nvSpPr>
        <p:spPr>
          <a:xfrm>
            <a:off x="2598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정의하고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 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297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64250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848226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79197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822081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663074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87467</TotalTime>
  <Words>7105</Words>
  <Application>Microsoft Macintosh PowerPoint</Application>
  <PresentationFormat>화면 슬라이드 쇼(4:3)</PresentationFormat>
  <Paragraphs>1581</Paragraphs>
  <Slides>330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330</vt:i4>
      </vt:variant>
    </vt:vector>
  </HeadingPairs>
  <TitlesOfParts>
    <vt:vector size="339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Loss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5가지 데이터 종류</vt:lpstr>
      <vt:lpstr>속성 데이터</vt:lpstr>
      <vt:lpstr>순차열 데이터</vt:lpstr>
      <vt:lpstr>영상 데이터</vt:lpstr>
      <vt:lpstr>자연어 데이터</vt:lpstr>
      <vt:lpstr>음성 데이터</vt:lpstr>
      <vt:lpstr>문제 종류</vt:lpstr>
      <vt:lpstr>PowerPoint 프레젠테이션</vt:lpstr>
      <vt:lpstr>필수 전처리</vt:lpstr>
      <vt:lpstr>결측치 처리, 이상치 처리</vt:lpstr>
      <vt:lpstr>카테고리성 값을 인코딩</vt:lpstr>
      <vt:lpstr>정규화</vt:lpstr>
      <vt:lpstr>PowerPoint 프레젠테이션</vt:lpstr>
      <vt:lpstr>작업들</vt:lpstr>
      <vt:lpstr>기본 작업</vt:lpstr>
      <vt:lpstr>기본 작업 - 회귀</vt:lpstr>
      <vt:lpstr>기본 작업 - 분류</vt:lpstr>
      <vt:lpstr>회귀와 분류</vt:lpstr>
      <vt:lpstr>회귀</vt:lpstr>
      <vt:lpstr>회귀</vt:lpstr>
      <vt:lpstr>회귀</vt:lpstr>
      <vt:lpstr>회귀</vt:lpstr>
      <vt:lpstr>회귀</vt:lpstr>
      <vt:lpstr>분류</vt:lpstr>
      <vt:lpstr>분류</vt:lpstr>
      <vt:lpstr>분류</vt:lpstr>
      <vt:lpstr>분류</vt:lpstr>
      <vt:lpstr>분류</vt:lpstr>
      <vt:lpstr>회귀, 분류</vt:lpstr>
      <vt:lpstr>기타 작업</vt:lpstr>
      <vt:lpstr>기타 작업</vt:lpstr>
      <vt:lpstr>기타 작업</vt:lpstr>
      <vt:lpstr>기타 작업</vt:lpstr>
      <vt:lpstr>기타 작업</vt:lpstr>
      <vt:lpstr>기타 작업</vt:lpstr>
      <vt:lpstr>기타 작업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Word Embedding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763</cp:revision>
  <cp:lastPrinted>2017-06-08T03:54:08Z</cp:lastPrinted>
  <dcterms:created xsi:type="dcterms:W3CDTF">2017-05-08T00:37:53Z</dcterms:created>
  <dcterms:modified xsi:type="dcterms:W3CDTF">2022-04-01T07:17:04Z</dcterms:modified>
</cp:coreProperties>
</file>